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:in und Datum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Autor:in und Datum</a:t>
            </a:r>
          </a:p>
        </p:txBody>
      </p:sp>
      <p:sp>
        <p:nvSpPr>
          <p:cNvPr id="12" name="Titel der Präsentatio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13" name="Textebene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Foliennumm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fstellung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ebene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Aufstellung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kt (groß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kte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Fakten</a:t>
            </a:r>
          </a:p>
        </p:txBody>
      </p:sp>
      <p:sp>
        <p:nvSpPr>
          <p:cNvPr id="107" name="Textebene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Quellenangabe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Quellenangabe</a:t>
            </a:r>
          </a:p>
        </p:txBody>
      </p:sp>
      <p:sp>
        <p:nvSpPr>
          <p:cNvPr id="116" name="Textebene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„Bemerkenswert“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chwarz-/Weißfoto eines futuristischen Apartmentgebäudes unter bewölktem Himmel aus niedrigem Blickwinkel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Schwarz-/Weißfoto eines modernen Bürogebäudes von außen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Schwarz-/Weißfoto eines modernen Gittermusters einer Gebäudearchitektur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chwarzweißfoto eines modernen Gebäudes aus niedrigem Blickwinkel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chwarz-/Weißfoto von Licht und Schatten auf einem Gebäud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el der Präsentatio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23" name="Autor:in und Datum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Autor:in und Datum</a:t>
            </a:r>
          </a:p>
        </p:txBody>
      </p:sp>
      <p:sp>
        <p:nvSpPr>
          <p:cNvPr id="24" name="Textebene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Präsentationsuntertitel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 2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olientitel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Folientitel</a:t>
            </a:r>
          </a:p>
        </p:txBody>
      </p:sp>
      <p:sp>
        <p:nvSpPr>
          <p:cNvPr id="33" name="Textebene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Folien-Untertitel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Schwarz-/Weißfoto von Schatten, die auf einen Betonbau geworfen werden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Folien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43" name="Folien-Untertitel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44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olientitel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61" name="Folien-Untertitel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62" name="Textebene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chwarzweiße Nahaufnahme einer komplexen Gebäudearchitektur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bschnit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el des Abschnitts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Titel des Abschnitts</a:t>
            </a:r>
          </a:p>
        </p:txBody>
      </p:sp>
      <p:sp>
        <p:nvSpPr>
          <p:cNvPr id="72" name="Folien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Folientitel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80" name="Folien-Untertitel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8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-Titel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Agenda-Titel</a:t>
            </a:r>
          </a:p>
        </p:txBody>
      </p:sp>
      <p:sp>
        <p:nvSpPr>
          <p:cNvPr id="89" name="Agenda-Untertitel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Agenda-Untertitel</a:t>
            </a:r>
          </a:p>
        </p:txBody>
      </p:sp>
      <p:sp>
        <p:nvSpPr>
          <p:cNvPr id="90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Agendathemen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Folientitel</a:t>
            </a:r>
          </a:p>
        </p:txBody>
      </p:sp>
      <p:sp>
        <p:nvSpPr>
          <p:cNvPr id="3" name="Textebene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Jan Röber, Max Heuser, Tim Loges - 24.03.202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Jan Röber, Max Heuser, Tim Loges - 24.03.2023</a:t>
            </a:r>
          </a:p>
        </p:txBody>
      </p:sp>
      <p:sp>
        <p:nvSpPr>
          <p:cNvPr id="152" name="JaTiMa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JaTiMa</a:t>
            </a:r>
          </a:p>
        </p:txBody>
      </p:sp>
      <p:sp>
        <p:nvSpPr>
          <p:cNvPr id="153" name="Bewässerungssystem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Bewässerungssystem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tory 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 5</a:t>
            </a:r>
          </a:p>
        </p:txBody>
      </p:sp>
      <p:sp>
        <p:nvSpPr>
          <p:cNvPr id="188" name="User-Story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User-Storys</a:t>
            </a:r>
          </a:p>
        </p:txBody>
      </p:sp>
      <p:sp>
        <p:nvSpPr>
          <p:cNvPr id="189" name="Als Hobbygärtner möchte ich eine automatische Bewässerung haben, damit meine Pflanzen immer ausreichend Feuchtigkeit haben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Als Hobbygärtner möchte ich eine automatische Bewässerung haben, damit meine Pflanzen immer ausreichend Feuchtigkeit haben.</a:t>
            </a:r>
          </a:p>
        </p:txBody>
      </p:sp>
      <p:pic>
        <p:nvPicPr>
          <p:cNvPr id="190" name="Zustand7.pdf" descr="Zustand7.pdf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12096" t="10165" r="23926" b="55113"/>
          <a:stretch>
            <a:fillRect/>
          </a:stretch>
        </p:blipFill>
        <p:spPr>
          <a:xfrm>
            <a:off x="11551846" y="4409433"/>
            <a:ext cx="11622810" cy="48971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Vor- und Nachtei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Vor- und Nachteile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Vor- und Nachtei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Vor- und Nachteile</a:t>
            </a:r>
          </a:p>
        </p:txBody>
      </p:sp>
      <p:sp>
        <p:nvSpPr>
          <p:cNvPr id="195" name="JaTiM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JaTiMa</a:t>
            </a:r>
          </a:p>
        </p:txBody>
      </p:sp>
      <p:graphicFrame>
        <p:nvGraphicFramePr>
          <p:cNvPr id="196" name="Tabelle 1"/>
          <p:cNvGraphicFramePr/>
          <p:nvPr/>
        </p:nvGraphicFramePr>
        <p:xfrm>
          <a:off x="1258639" y="4254854"/>
          <a:ext cx="21983701" cy="825601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{C7B018BB-80A7-4F77-B60F-C8B233D01FF8}</a:tableStyleId>
              </a:tblPr>
              <a:tblGrid>
                <a:gridCol w="10985500"/>
                <a:gridCol w="10985500"/>
              </a:tblGrid>
              <a:tr h="1054531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</a:rPr>
                        <a:t>Vorteile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</a:rPr>
                        <a:t>Nachteile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7188780">
                <a:tc>
                  <a:txBody>
                    <a:bodyPr/>
                    <a:lstStyle/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Ressourceneffizienter.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Man muss nicht vor Ort sein.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Verbraucht Strom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Der Schönheitsaspekt verschwindet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Funktion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Funktionen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Funktion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Funktionen</a:t>
            </a:r>
          </a:p>
        </p:txBody>
      </p:sp>
      <p:sp>
        <p:nvSpPr>
          <p:cNvPr id="201" name="JaTiM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JaTiMa</a:t>
            </a:r>
          </a:p>
        </p:txBody>
      </p:sp>
      <p:graphicFrame>
        <p:nvGraphicFramePr>
          <p:cNvPr id="202" name="Tabelle 1"/>
          <p:cNvGraphicFramePr/>
          <p:nvPr/>
        </p:nvGraphicFramePr>
        <p:xfrm>
          <a:off x="1258639" y="4254854"/>
          <a:ext cx="21983701" cy="825601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{C7B018BB-80A7-4F77-B60F-C8B233D01FF8}</a:tableStyleId>
              </a:tblPr>
              <a:tblGrid>
                <a:gridCol w="10985500"/>
                <a:gridCol w="10985500"/>
              </a:tblGrid>
              <a:tr h="8243311">
                <a:tc>
                  <a:txBody>
                    <a:bodyPr/>
                    <a:lstStyle/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Automatische Bewässerung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Erdeuchtigkeitsabfrage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Luftfeuchtigkeitsabfrage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Temperaturabfrage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Umgebungslichtabfrage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Wachstumslicht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LC - Display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Windows Anwendung zur Informationsübersicht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Web-Anwendung zum Informationsabruf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Eigenes Gehäuse</a:t>
                      </a:r>
                    </a:p>
                    <a:p>
                      <a:pPr marL="609600" indent="-6096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800"/>
                      </a:pPr>
                      <a:r>
                        <a:t>Drehgeber (nicht in Verwendung)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Komponent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Komponenten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Komponent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Komponenten</a:t>
            </a:r>
          </a:p>
        </p:txBody>
      </p:sp>
      <p:sp>
        <p:nvSpPr>
          <p:cNvPr id="207" name="JaTiM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JaTiMa</a:t>
            </a:r>
          </a:p>
        </p:txBody>
      </p:sp>
      <p:graphicFrame>
        <p:nvGraphicFramePr>
          <p:cNvPr id="208" name="Tabelle 1"/>
          <p:cNvGraphicFramePr/>
          <p:nvPr/>
        </p:nvGraphicFramePr>
        <p:xfrm>
          <a:off x="1258639" y="4254854"/>
          <a:ext cx="21983701" cy="825601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{C7B018BB-80A7-4F77-B60F-C8B233D01FF8}</a:tableStyleId>
              </a:tblPr>
              <a:tblGrid>
                <a:gridCol w="10985500"/>
                <a:gridCol w="10985500"/>
              </a:tblGrid>
              <a:tr h="8243311">
                <a:tc>
                  <a:txBody>
                    <a:bodyPr/>
                    <a:lstStyle/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I2C LCD 16x2 - Anzeige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ESP32 - Mircocontrolle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BH1750 - Helligkeitssensor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GY-21 - Temperatur und Feuchtigkeitssensor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5V Lüfter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Analoger Erdfeuchtigkeitssensor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LED-Streifen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Spannungsbooster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5V Tauchwasserpumpe</a:t>
                      </a:r>
                    </a:p>
                    <a:p>
                      <a:pPr marL="508000" indent="-508000" algn="l" defTabSz="2438338">
                        <a:lnSpc>
                          <a:spcPct val="90000"/>
                        </a:lnSpc>
                        <a:spcBef>
                          <a:spcPts val="4500"/>
                        </a:spcBef>
                        <a:buSzPct val="123000"/>
                        <a:buChar char="•"/>
                        <a:defRPr sz="4000"/>
                      </a:pPr>
                      <a:r>
                        <a:t>Relais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chnologieschem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Technologieschema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Bewaesserung1_Zeichenfläche 1.png" descr="Bewaesserung1_Zeichenfläche 1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4535" t="695" r="780" b="2399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robleme und Lösung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Probleme und Lösungen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56" name="JaTiMa - Bewässerungssystem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JaTiMa - Bewässerungssystem</a:t>
            </a:r>
          </a:p>
        </p:txBody>
      </p:sp>
      <p:sp>
        <p:nvSpPr>
          <p:cNvPr id="157" name="Einleitu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Einleitung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User-Storys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Vorteile / Nachteile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Funktionen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Komponenten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Technologieschema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Probleme und Lösungen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Ein bisschen Code</a:t>
            </a:r>
          </a:p>
          <a:p>
            <a:pPr marL="896408" indent="-896408" defTabSz="726440">
              <a:spcBef>
                <a:spcPts val="1500"/>
              </a:spcBef>
              <a:buSzPct val="100000"/>
              <a:buAutoNum type="arabicPeriod" startAt="1"/>
              <a:defRPr spc="-48" sz="4840"/>
            </a:pPr>
            <a:r>
              <a:t>Demo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roblem 1 - Strom und s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1 - Strom und so</a:t>
            </a:r>
          </a:p>
        </p:txBody>
      </p:sp>
      <p:sp>
        <p:nvSpPr>
          <p:cNvPr id="217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Probleme</a:t>
            </a:r>
            <a:r>
              <a:rPr b="0"/>
              <a:t> und Lösungen</a:t>
            </a:r>
          </a:p>
        </p:txBody>
      </p:sp>
      <p:sp>
        <p:nvSpPr>
          <p:cNvPr id="218" name="Beim schalten der Pumpe, ist die Gesamte I2C Umgebung zusammengebrochen und musste vollständig neugestartet werden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Beim schalten der Pumpe, ist die Gesamte I2C Umgebung zusammengebrochen und musste vollständig neugestartet werden.</a:t>
            </a:r>
          </a:p>
          <a:p>
            <a:pPr/>
            <a:r>
              <a:t>Betroffen waren:</a:t>
            </a:r>
          </a:p>
          <a:p>
            <a:pPr lvl="1"/>
            <a:r>
              <a:t>Display</a:t>
            </a:r>
          </a:p>
          <a:p>
            <a:pPr lvl="1"/>
            <a:r>
              <a:t>Temperatur- / Feuchtigkeits- und Helligkeitssensor</a:t>
            </a:r>
          </a:p>
        </p:txBody>
      </p:sp>
      <p:pic>
        <p:nvPicPr>
          <p:cNvPr id="219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46340" y="9560085"/>
            <a:ext cx="13575550" cy="42131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roblem 1 - Strom und s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1 - Strom und so</a:t>
            </a:r>
          </a:p>
        </p:txBody>
      </p:sp>
      <p:sp>
        <p:nvSpPr>
          <p:cNvPr id="222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rPr b="0"/>
              <a:t>Probleme und </a:t>
            </a:r>
            <a:r>
              <a:t>Lösungen</a:t>
            </a:r>
          </a:p>
        </p:txBody>
      </p:sp>
      <p:sp>
        <p:nvSpPr>
          <p:cNvPr id="223" name="Externe Stromversorgung für die Pump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Externe Stromversorgung für die Pumpe</a:t>
            </a:r>
          </a:p>
          <a:p>
            <a:pPr/>
            <a:r>
              <a:t>Pumpe zieht beim einschalten mehr als die vom Controller unterstützten 1,2A?</a:t>
            </a:r>
          </a:p>
        </p:txBody>
      </p:sp>
      <p:pic>
        <p:nvPicPr>
          <p:cNvPr id="224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64057" y="6711371"/>
            <a:ext cx="6717995" cy="6317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roblem 2 - Kein „Nullpunkt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2 - Kein „Nullpunkt“</a:t>
            </a:r>
          </a:p>
        </p:txBody>
      </p:sp>
      <p:sp>
        <p:nvSpPr>
          <p:cNvPr id="227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Probleme</a:t>
            </a:r>
            <a:r>
              <a:rPr b="0"/>
              <a:t> und Lösungen</a:t>
            </a:r>
          </a:p>
        </p:txBody>
      </p:sp>
      <p:sp>
        <p:nvSpPr>
          <p:cNvPr id="228" name="Wir hatten keine „Normalwerte“ für die jeweiligen Sensordaten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Wir hatten keine „Normalwerte“ für die jeweiligen Sensordaten.</a:t>
            </a:r>
          </a:p>
          <a:p>
            <a:pPr/>
            <a:r>
              <a:t>Unwissenheit ob die Angezeigten Daten Sinn ergeben.</a:t>
            </a:r>
          </a:p>
          <a:p>
            <a:pPr/>
            <a:r>
              <a:t>Unwissenheit ob eine Pflanze unter den Umständen wachsen kann.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roblem 2 - Kein „Nullpunkt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2 - Kein „Nullpunkt“</a:t>
            </a:r>
          </a:p>
        </p:txBody>
      </p:sp>
      <p:sp>
        <p:nvSpPr>
          <p:cNvPr id="231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rPr b="0"/>
              <a:t>Probleme und </a:t>
            </a:r>
            <a:r>
              <a:t>Lösungen</a:t>
            </a:r>
          </a:p>
        </p:txBody>
      </p:sp>
      <p:sp>
        <p:nvSpPr>
          <p:cNvPr id="232" name="Viel Herumprobieren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Viel Herumprobieren.</a:t>
            </a:r>
          </a:p>
          <a:p>
            <a:pPr/>
            <a:r>
              <a:t>Raumthermometer für die Temperaturdaten.</a:t>
            </a:r>
          </a:p>
          <a:p>
            <a:pPr/>
            <a:r>
              <a:t>Feuchtigkeit und Helligkeit konnten so nicht Verifiziert werden.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roblem 3 - WaRuM gEhTs NiCh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3 - WaRuM gEhTs NiChT?</a:t>
            </a:r>
          </a:p>
        </p:txBody>
      </p:sp>
      <p:sp>
        <p:nvSpPr>
          <p:cNvPr id="235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Probleme</a:t>
            </a:r>
            <a:r>
              <a:rPr b="0"/>
              <a:t> und Lösungen</a:t>
            </a:r>
          </a:p>
        </p:txBody>
      </p:sp>
      <p:sp>
        <p:nvSpPr>
          <p:cNvPr id="236" name="Das verhalten des Controllers hat nicht nicht verändert, obwohl mehrfach neuer Programmcode aufgespielt wurde.…"/>
          <p:cNvSpPr txBox="1"/>
          <p:nvPr>
            <p:ph type="body" idx="1"/>
          </p:nvPr>
        </p:nvSpPr>
        <p:spPr>
          <a:xfrm>
            <a:off x="1206500" y="4248504"/>
            <a:ext cx="17813814" cy="8256012"/>
          </a:xfrm>
          <a:prstGeom prst="rect">
            <a:avLst/>
          </a:prstGeom>
        </p:spPr>
        <p:txBody>
          <a:bodyPr/>
          <a:lstStyle/>
          <a:p>
            <a:pPr/>
            <a:r>
              <a:t>Das verhalten des Controllers hat nicht nicht verändert, obwohl mehrfach neuer Programmcode aufgespielt wurde.</a:t>
            </a:r>
          </a:p>
          <a:p>
            <a:pPr/>
            <a:r>
              <a:t>Viel zeit ist vergangen, da es vermeintlich „plötzlich“ nicht mehr funktioniert hat.</a:t>
            </a:r>
          </a:p>
        </p:txBody>
      </p:sp>
      <p:pic>
        <p:nvPicPr>
          <p:cNvPr id="237" name="Bild" descr="Bild"/>
          <p:cNvPicPr>
            <a:picLocks noChangeAspect="1"/>
          </p:cNvPicPr>
          <p:nvPr/>
        </p:nvPicPr>
        <p:blipFill>
          <a:blip r:embed="rId2">
            <a:extLst/>
          </a:blip>
          <a:srcRect l="0" t="0" r="0" b="49971"/>
          <a:stretch>
            <a:fillRect/>
          </a:stretch>
        </p:blipFill>
        <p:spPr>
          <a:xfrm>
            <a:off x="16513948" y="8490248"/>
            <a:ext cx="7707560" cy="50144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roblem 3 - WaRuM gEhTs NiCh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3 - WaRuM gEhTs NiChT?</a:t>
            </a:r>
          </a:p>
        </p:txBody>
      </p:sp>
      <p:sp>
        <p:nvSpPr>
          <p:cNvPr id="240" name="Probleme und Lösung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rPr b="0"/>
              <a:t>Probleme und </a:t>
            </a:r>
            <a:r>
              <a:t>Lösungen</a:t>
            </a:r>
          </a:p>
        </p:txBody>
      </p:sp>
      <p:sp>
        <p:nvSpPr>
          <p:cNvPr id="241" name="Ich hatte mir einen Lüfter für den Löt-Dampf gebaut. Dieser war ebenfalls per USB an den Computer angeschlossen… scheinbar habe ich den Programmcode die ganze Zeit auf diesen geschrieben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Ich hatte mir einen Lüfter für den Löt-Dampf gebaut. Dieser war ebenfalls per USB an den Computer angeschlossen… scheinbar habe ich den Programmcode die ganze Zeit auf diesen geschrieben.</a:t>
            </a:r>
          </a:p>
          <a:p>
            <a:pPr/>
            <a:r>
              <a:t>Überprüft immer erstmal den Upload Port!</a:t>
            </a:r>
          </a:p>
        </p:txBody>
      </p:sp>
      <p:pic>
        <p:nvPicPr>
          <p:cNvPr id="242" name="Bild" descr="Bild"/>
          <p:cNvPicPr>
            <a:picLocks noChangeAspect="1"/>
          </p:cNvPicPr>
          <p:nvPr/>
        </p:nvPicPr>
        <p:blipFill>
          <a:blip r:embed="rId2">
            <a:extLst/>
          </a:blip>
          <a:srcRect l="0" t="49582" r="0" b="388"/>
          <a:stretch>
            <a:fillRect/>
          </a:stretch>
        </p:blipFill>
        <p:spPr>
          <a:xfrm>
            <a:off x="16513948" y="8490248"/>
            <a:ext cx="7707560" cy="50144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Ein bisschen Cod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Ein bisschen Code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mperatur Ausga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Temperatur Ausgabe</a:t>
            </a:r>
          </a:p>
        </p:txBody>
      </p:sp>
      <p:sp>
        <p:nvSpPr>
          <p:cNvPr id="247" name="Cod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Code</a:t>
            </a:r>
          </a:p>
        </p:txBody>
      </p:sp>
      <p:pic>
        <p:nvPicPr>
          <p:cNvPr id="248" name="Bild" descr="Bild"/>
          <p:cNvPicPr>
            <a:picLocks noChangeAspect="1"/>
          </p:cNvPicPr>
          <p:nvPr/>
        </p:nvPicPr>
        <p:blipFill>
          <a:blip r:embed="rId2">
            <a:extLst/>
          </a:blip>
          <a:srcRect l="0" t="468" r="0" b="83692"/>
          <a:stretch>
            <a:fillRect/>
          </a:stretch>
        </p:blipFill>
        <p:spPr>
          <a:xfrm>
            <a:off x="3797498" y="3196921"/>
            <a:ext cx="16788984" cy="26441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76860" y="6318222"/>
            <a:ext cx="6293919" cy="48150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0" name="Bild" descr="Bild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66358" y="6332909"/>
            <a:ext cx="9998146" cy="25542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mperatur Ausga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Temperatur Ausgabe</a:t>
            </a:r>
          </a:p>
        </p:txBody>
      </p:sp>
      <p:sp>
        <p:nvSpPr>
          <p:cNvPr id="253" name="Cod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Code</a:t>
            </a:r>
          </a:p>
        </p:txBody>
      </p:sp>
      <p:pic>
        <p:nvPicPr>
          <p:cNvPr id="254" name="Bild" descr="Bild"/>
          <p:cNvPicPr>
            <a:picLocks noChangeAspect="1"/>
          </p:cNvPicPr>
          <p:nvPr/>
        </p:nvPicPr>
        <p:blipFill>
          <a:blip r:embed="rId2">
            <a:extLst/>
          </a:blip>
          <a:srcRect l="0" t="12054" r="0" b="1117"/>
          <a:stretch>
            <a:fillRect/>
          </a:stretch>
        </p:blipFill>
        <p:spPr>
          <a:xfrm>
            <a:off x="6299001" y="3288770"/>
            <a:ext cx="11785828" cy="101755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LCD-Snipp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LCD-Snippet</a:t>
            </a:r>
          </a:p>
        </p:txBody>
      </p:sp>
      <p:sp>
        <p:nvSpPr>
          <p:cNvPr id="257" name="Cod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Code</a:t>
            </a:r>
          </a:p>
        </p:txBody>
      </p:sp>
      <p:pic>
        <p:nvPicPr>
          <p:cNvPr id="258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69199" y="3813310"/>
            <a:ext cx="17045602" cy="9126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Einleitu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Einleitung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Web-Socket und JS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Web-Socket und JSON</a:t>
            </a:r>
          </a:p>
        </p:txBody>
      </p:sp>
      <p:sp>
        <p:nvSpPr>
          <p:cNvPr id="261" name="Cod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Code</a:t>
            </a:r>
          </a:p>
        </p:txBody>
      </p:sp>
      <p:pic>
        <p:nvPicPr>
          <p:cNvPr id="262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41578" y="2770297"/>
            <a:ext cx="13100844" cy="105393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Dem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Danke für eure Aufmerksamkeit :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Danke für eure Aufmerksamkeit :)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Einleitu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Einleitung</a:t>
            </a:r>
          </a:p>
        </p:txBody>
      </p:sp>
      <p:sp>
        <p:nvSpPr>
          <p:cNvPr id="162" name="JaTiM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JaTiMa</a:t>
            </a:r>
          </a:p>
        </p:txBody>
      </p:sp>
      <p:sp>
        <p:nvSpPr>
          <p:cNvPr id="163" name="Aufgabenstellu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Aufgabenstellung</a:t>
            </a:r>
          </a:p>
          <a:p>
            <a:pPr lvl="1"/>
            <a:r>
              <a:t>Konzeption und Umsetzung eines automatischen Gewächshaus.</a:t>
            </a:r>
          </a:p>
          <a:p>
            <a:pPr/>
            <a:r>
              <a:t>Lernen im Team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User-Story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User-Storys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tory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 1</a:t>
            </a:r>
          </a:p>
        </p:txBody>
      </p:sp>
      <p:sp>
        <p:nvSpPr>
          <p:cNvPr id="168" name="User-Story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User-Storys</a:t>
            </a:r>
          </a:p>
        </p:txBody>
      </p:sp>
      <p:sp>
        <p:nvSpPr>
          <p:cNvPr id="169" name="Als User möchte ich die Temperatur einsehen, um genau über die Temperatur im Gewächshaus informiert zu sein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Als User möchte ich die Temperatur einsehen, um genau über die Temperatur im Gewächshaus informiert zu sein. </a:t>
            </a:r>
          </a:p>
        </p:txBody>
      </p:sp>
      <p:pic>
        <p:nvPicPr>
          <p:cNvPr id="170" name="Zustand1.pdf" descr="Zustand1.pdf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16652" t="14633" r="41213" b="42012"/>
          <a:stretch>
            <a:fillRect/>
          </a:stretch>
        </p:blipFill>
        <p:spPr>
          <a:xfrm>
            <a:off x="11612503" y="2264038"/>
            <a:ext cx="11501497" cy="91879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tory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 2</a:t>
            </a:r>
          </a:p>
        </p:txBody>
      </p:sp>
      <p:sp>
        <p:nvSpPr>
          <p:cNvPr id="173" name="User-Story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User-Storys</a:t>
            </a:r>
          </a:p>
        </p:txBody>
      </p:sp>
      <p:sp>
        <p:nvSpPr>
          <p:cNvPr id="174" name="Als Hobbygärtner möchte ich, dass mein Gewächshaus gelüftet werden kann, um die Luftfeuchtigkeit kontrollieren zu können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Als Hobbygärtner möchte ich, dass mein Gewächshaus gelüftet werden kann, um die Luftfeuchtigkeit kontrollieren zu können. </a:t>
            </a:r>
          </a:p>
          <a:p>
            <a:pPr/>
            <a:r>
              <a:t>Ich als Kunde möchte, dass die Temperatur automatisch reguliert wird, damit ich mich nicht um meine Pflanzen kümmern muss.</a:t>
            </a:r>
          </a:p>
        </p:txBody>
      </p:sp>
      <p:pic>
        <p:nvPicPr>
          <p:cNvPr id="175" name="Zustand2und3.pdf" descr="Zustand2und3.pdf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12672" t="13742" r="30468" b="54453"/>
          <a:stretch>
            <a:fillRect/>
          </a:stretch>
        </p:blipFill>
        <p:spPr>
          <a:xfrm>
            <a:off x="11612503" y="4360678"/>
            <a:ext cx="11501497" cy="4994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tory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 3</a:t>
            </a:r>
          </a:p>
        </p:txBody>
      </p:sp>
      <p:sp>
        <p:nvSpPr>
          <p:cNvPr id="178" name="User-Story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User-Storys</a:t>
            </a:r>
          </a:p>
        </p:txBody>
      </p:sp>
      <p:sp>
        <p:nvSpPr>
          <p:cNvPr id="179" name="Als User möchte ich am Computer eine Übersicht der Status per USB haben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Als User möchte ich am Computer eine Übersicht der Status per USB haben </a:t>
            </a:r>
          </a:p>
        </p:txBody>
      </p:sp>
      <p:pic>
        <p:nvPicPr>
          <p:cNvPr id="180" name="Zustand5.pdf" descr="Zustand5.pdf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31126" t="10026" r="27507" b="56639"/>
          <a:stretch>
            <a:fillRect/>
          </a:stretch>
        </p:blipFill>
        <p:spPr>
          <a:xfrm>
            <a:off x="11551846" y="3222349"/>
            <a:ext cx="11622810" cy="72713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tory 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 4</a:t>
            </a:r>
          </a:p>
        </p:txBody>
      </p:sp>
      <p:sp>
        <p:nvSpPr>
          <p:cNvPr id="183" name="User-Story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User-Storys</a:t>
            </a:r>
          </a:p>
        </p:txBody>
      </p:sp>
      <p:sp>
        <p:nvSpPr>
          <p:cNvPr id="184" name="Als User möchte ich die Erdfeuchtigkeit sehen können, um die korrekt Automatische Bewässerung nachvollziehen zu können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Als User möchte ich die Erdfeuchtigkeit sehen können, um die korrekt Automatische Bewässerung nachvollziehen zu können </a:t>
            </a:r>
          </a:p>
        </p:txBody>
      </p:sp>
      <p:pic>
        <p:nvPicPr>
          <p:cNvPr id="185" name="Zustand6.pdf" descr="Zustand6.pdf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22324" t="13745" r="32715" b="49080"/>
          <a:stretch>
            <a:fillRect/>
          </a:stretch>
        </p:blipFill>
        <p:spPr>
          <a:xfrm>
            <a:off x="11551846" y="3127483"/>
            <a:ext cx="11622810" cy="74610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